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945600" cy="32918400"/>
  <p:notesSz cx="6858000" cy="9144000"/>
  <p:defaultTextStyle>
    <a:defPPr>
      <a:defRPr lang="en-US"/>
    </a:defPPr>
    <a:lvl1pPr marL="0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1pPr>
    <a:lvl2pPr marL="1755648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2pPr>
    <a:lvl3pPr marL="3511296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3pPr>
    <a:lvl4pPr marL="5266944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4pPr>
    <a:lvl5pPr marL="7022592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59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Mateus" initials="NM" lastIdx="1" clrIdx="0">
    <p:extLst>
      <p:ext uri="{19B8F6BF-5375-455C-9EA6-DF929625EA0E}">
        <p15:presenceInfo xmlns:p15="http://schemas.microsoft.com/office/powerpoint/2012/main" userId="Nicholas Mate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F55"/>
    <a:srgbClr val="8BD3E6"/>
    <a:srgbClr val="D2D755"/>
    <a:srgbClr val="FFD100"/>
    <a:srgbClr val="DBDBDD"/>
    <a:srgbClr val="007096"/>
    <a:srgbClr val="5E6A71"/>
    <a:srgbClr val="FDBF57"/>
    <a:srgbClr val="7A003C"/>
    <a:srgbClr val="D5D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4" autoAdjust="0"/>
    <p:restoredTop sz="96172" autoAdjust="0"/>
  </p:normalViewPr>
  <p:slideViewPr>
    <p:cSldViewPr snapToGrid="0" snapToObjects="1">
      <p:cViewPr>
        <p:scale>
          <a:sx n="50" d="100"/>
          <a:sy n="50" d="100"/>
        </p:scale>
        <p:origin x="734" y="-1483"/>
      </p:cViewPr>
      <p:guideLst>
        <p:guide orient="horz" pos="10259"/>
        <p:guide pos="6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9F3A7FF-300E-B84F-A2D0-CDCDE713DCB9}" type="datetimeFigureOut">
              <a:rPr lang="en-US" smtClean="0"/>
              <a:pPr/>
              <a:t>8/11/2021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7C11621C-3EA7-C342-A130-13C6D43C8C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4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1pPr>
    <a:lvl2pPr marL="1755648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2pPr>
    <a:lvl3pPr marL="3511296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3pPr>
    <a:lvl4pPr marL="5266944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4pPr>
    <a:lvl5pPr marL="7022592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5pPr>
    <a:lvl6pPr marL="8778240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019901-3816-7849-9A03-CDBB98ED1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6202876"/>
            <a:ext cx="21945600" cy="5343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D538D7-689C-1541-A8ED-8A40D861B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31546801"/>
            <a:ext cx="15617952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6F374-5F80-A04B-BAD3-95CCACF71C83}"/>
              </a:ext>
            </a:extLst>
          </p:cNvPr>
          <p:cNvSpPr/>
          <p:nvPr userDrawn="1"/>
        </p:nvSpPr>
        <p:spPr>
          <a:xfrm>
            <a:off x="4844716" y="0"/>
            <a:ext cx="12256168" cy="4937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33CCCE-1881-1543-80EA-D252A9E26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937759"/>
            <a:ext cx="21945599" cy="1316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E4CBE-07BD-F445-8215-8F9238894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44716" y="0"/>
            <a:ext cx="12256168" cy="4937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39" y="3"/>
            <a:ext cx="11155681" cy="4937757"/>
          </a:xfrm>
        </p:spPr>
        <p:txBody>
          <a:bodyPr bIns="0" anchor="ctr" anchorCtr="0">
            <a:noAutofit/>
          </a:bodyPr>
          <a:lstStyle>
            <a:lvl1pPr>
              <a:lnSpc>
                <a:spcPct val="112000"/>
              </a:lnSpc>
              <a:defRPr lang="en-CA" sz="480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CA" dirty="0">
                <a:solidFill>
                  <a:srgbClr val="FFFFFF"/>
                </a:solidFill>
                <a:effectLst/>
                <a:latin typeface="Univers LT Std" panose="020B0603020202020204" pitchFamily="34" charset="0"/>
              </a:rPr>
              <a:t>(Title Placeholder) </a:t>
            </a:r>
            <a:br>
              <a:rPr lang="en-CA" dirty="0">
                <a:solidFill>
                  <a:srgbClr val="FFFFFF"/>
                </a:solidFill>
                <a:effectLst/>
                <a:latin typeface="Univers LT Std" panose="020B0603020202020204" pitchFamily="34" charset="0"/>
              </a:rPr>
            </a:br>
            <a:r>
              <a:rPr lang="en-CA" dirty="0">
                <a:solidFill>
                  <a:srgbClr val="FFFFFF"/>
                </a:solidFill>
                <a:effectLst/>
                <a:latin typeface="Univers LT Std" panose="020B0603020202020204" pitchFamily="34" charset="0"/>
              </a:rPr>
              <a:t>Stacked versions of McMaster Logo Lockups can be download online through the brand resources library at </a:t>
            </a:r>
            <a:r>
              <a:rPr lang="en-CA" dirty="0" err="1">
                <a:solidFill>
                  <a:srgbClr val="FFFFFF"/>
                </a:solidFill>
                <a:effectLst/>
                <a:latin typeface="Univers LT Std" panose="020B0603020202020204" pitchFamily="34" charset="0"/>
              </a:rPr>
              <a:t>brand.mcmaster.ca</a:t>
            </a:r>
            <a:endParaRPr lang="en-CA" dirty="0">
              <a:solidFill>
                <a:srgbClr val="FFFFFF"/>
              </a:solidFill>
              <a:effectLst/>
              <a:latin typeface="Univers LT Std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F9644F-6016-9F4C-8A96-AEFADBD74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590" y="31722899"/>
            <a:ext cx="952500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3A3D20-975C-984C-840A-10667043D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617952" y="31546801"/>
            <a:ext cx="6327647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McMaster Univesrity Brighter World Logo">
            <a:extLst>
              <a:ext uri="{FF2B5EF4-FFF2-40B4-BE49-F238E27FC236}">
                <a16:creationId xmlns:a16="http://schemas.microsoft.com/office/drawing/2014/main" id="{67216E59-2069-0342-8E4A-686E933749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78326" y="32029401"/>
            <a:ext cx="4406900" cy="406400"/>
          </a:xfrm>
          <a:prstGeom prst="rect">
            <a:avLst/>
          </a:prstGeom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2D65C28B-027E-B549-B95D-D8DBB539E2C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459325" y="2763838"/>
            <a:ext cx="4081463" cy="1871662"/>
          </a:xfrm>
        </p:spPr>
        <p:txBody>
          <a:bodyPr/>
          <a:lstStyle/>
          <a:p>
            <a:r>
              <a:rPr lang="en-US" dirty="0"/>
              <a:t>Secondary Logo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478F0BC-32A3-E540-880B-CCF9D02D45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459325" y="488471"/>
            <a:ext cx="4081463" cy="1871662"/>
          </a:xfrm>
        </p:spPr>
        <p:txBody>
          <a:bodyPr/>
          <a:lstStyle/>
          <a:p>
            <a:r>
              <a:rPr lang="en-US" dirty="0"/>
              <a:t>Secondary Logo</a:t>
            </a:r>
          </a:p>
        </p:txBody>
      </p:sp>
    </p:spTree>
    <p:extLst>
      <p:ext uri="{BB962C8B-B14F-4D97-AF65-F5344CB8AC3E}">
        <p14:creationId xmlns:p14="http://schemas.microsoft.com/office/powerpoint/2010/main" val="106162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482145" y="0"/>
            <a:ext cx="21074522" cy="4830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482145" y="5462393"/>
            <a:ext cx="21074522" cy="23943194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Divider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17380938" y="30463289"/>
            <a:ext cx="538682" cy="1752602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 dirty="0">
                <a:solidFill>
                  <a:schemeClr val="tx1"/>
                </a:solidFill>
              </a:rPr>
              <a:t>|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68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/>
  <p:txStyles>
    <p:titleStyle>
      <a:lvl1pPr algn="l" defTabSz="342900" rtl="0" eaLnBrk="1" latinLnBrk="0" hangingPunct="1">
        <a:lnSpc>
          <a:spcPct val="150000"/>
        </a:lnSpc>
        <a:spcBef>
          <a:spcPct val="0"/>
        </a:spcBef>
        <a:buNone/>
        <a:defRPr sz="1800" b="0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Clr>
          <a:srgbClr val="7C0040"/>
        </a:buClr>
        <a:buFont typeface="Arial"/>
        <a:buChar char="•"/>
        <a:defRPr sz="2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1pPr>
      <a:lvl2pPr marL="485213" indent="-214313" algn="l" defTabSz="3429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2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2pPr>
      <a:lvl3pPr marL="677250" indent="-171450" algn="l" defTabSz="3429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2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3pPr>
      <a:lvl4pPr marL="876150" indent="-171450" algn="l" defTabSz="3429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2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4pPr>
      <a:lvl5pPr marL="1075050" indent="-171450" algn="l" defTabSz="3429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onclusions Placeholder">
            <a:extLst>
              <a:ext uri="{FF2B5EF4-FFF2-40B4-BE49-F238E27FC236}">
                <a16:creationId xmlns:a16="http://schemas.microsoft.com/office/drawing/2014/main" id="{04D56A8A-BE57-4D77-BFA2-070E0F99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387243"/>
              </p:ext>
            </p:extLst>
          </p:nvPr>
        </p:nvGraphicFramePr>
        <p:xfrm>
          <a:off x="14680806" y="15441136"/>
          <a:ext cx="6729764" cy="26733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76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430533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Results 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</a:rPr>
                        <a:t>–</a:t>
                      </a:r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</a:rPr>
                        <a:t>Focused Beam at Output Plane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155196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sp>
        <p:nvSpPr>
          <p:cNvPr id="39" name="Title Placeholder">
            <a:extLst>
              <a:ext uri="{FF2B5EF4-FFF2-40B4-BE49-F238E27FC236}">
                <a16:creationId xmlns:a16="http://schemas.microsoft.com/office/drawing/2014/main" id="{086D8C4F-CD8D-914E-8490-6DB86DB6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Atmospheric Turbulence Simulator for Optical Wave Propagation</a:t>
            </a:r>
          </a:p>
        </p:txBody>
      </p:sp>
      <p:sp>
        <p:nvSpPr>
          <p:cNvPr id="34" name="Authors Placeholder">
            <a:extLst>
              <a:ext uri="{FF2B5EF4-FFF2-40B4-BE49-F238E27FC236}">
                <a16:creationId xmlns:a16="http://schemas.microsoft.com/office/drawing/2014/main" id="{E6B3CD84-29A0-C040-B214-B980FAAEC197}"/>
              </a:ext>
            </a:extLst>
          </p:cNvPr>
          <p:cNvSpPr txBox="1">
            <a:spLocks/>
          </p:cNvSpPr>
          <p:nvPr/>
        </p:nvSpPr>
        <p:spPr>
          <a:xfrm>
            <a:off x="12759" y="5248434"/>
            <a:ext cx="21945599" cy="642401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0" indent="0" algn="ctr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None/>
              <a:defRPr sz="2900" b="0" i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2000" b="0" i="0" kern="120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2000" b="0" i="0" kern="120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Nicholas Mateus Undergrad Researcher, Supervised by Michael Taylor Ph.D., Overseen by Dr. </a:t>
            </a:r>
            <a:r>
              <a:rPr lang="en-US" dirty="0" err="1"/>
              <a:t>Hranilovic</a:t>
            </a:r>
            <a:r>
              <a:rPr lang="en-US" dirty="0"/>
              <a:t> Ph.D., </a:t>
            </a:r>
            <a:r>
              <a:rPr lang="en-US" dirty="0" err="1"/>
              <a:t>P.Eng</a:t>
            </a:r>
            <a:endParaRPr lang="en-US" dirty="0"/>
          </a:p>
        </p:txBody>
      </p:sp>
      <p:graphicFrame>
        <p:nvGraphicFramePr>
          <p:cNvPr id="7" name="Introduction Placeholder">
            <a:extLst>
              <a:ext uri="{FF2B5EF4-FFF2-40B4-BE49-F238E27FC236}">
                <a16:creationId xmlns:a16="http://schemas.microsoft.com/office/drawing/2014/main" id="{8327DBB8-7F27-F841-9769-07B902191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139960"/>
              </p:ext>
            </p:extLst>
          </p:nvPr>
        </p:nvGraphicFramePr>
        <p:xfrm>
          <a:off x="475488" y="6738861"/>
          <a:ext cx="6729984" cy="36049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Introduction &amp; Objective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This research project’s intention is to utilize accurate turbulence models with modern hardware and software capabilities to architect an end-to-end optical turbulence propagation simulator.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Key attention was brought to parallelization and processing speed using a GTX 3070 with 5GB VRAM, 8-core i7 10</a:t>
                      </a:r>
                      <a:r>
                        <a:rPr lang="en-US" sz="2000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th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Gen CPU, 64 GB RAM.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8" name="Table Example 1">
            <a:extLst>
              <a:ext uri="{FF2B5EF4-FFF2-40B4-BE49-F238E27FC236}">
                <a16:creationId xmlns:a16="http://schemas.microsoft.com/office/drawing/2014/main" id="{BC07F21C-8B98-0B4D-A54C-FF6A9C340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60419"/>
              </p:ext>
            </p:extLst>
          </p:nvPr>
        </p:nvGraphicFramePr>
        <p:xfrm>
          <a:off x="14996523" y="26951145"/>
          <a:ext cx="6731832" cy="235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2958">
                  <a:extLst>
                    <a:ext uri="{9D8B030D-6E8A-4147-A177-3AD203B41FA5}">
                      <a16:colId xmlns:a16="http://schemas.microsoft.com/office/drawing/2014/main" val="2662349474"/>
                    </a:ext>
                  </a:extLst>
                </a:gridCol>
                <a:gridCol w="1682958">
                  <a:extLst>
                    <a:ext uri="{9D8B030D-6E8A-4147-A177-3AD203B41FA5}">
                      <a16:colId xmlns:a16="http://schemas.microsoft.com/office/drawing/2014/main" val="2568247636"/>
                    </a:ext>
                  </a:extLst>
                </a:gridCol>
                <a:gridCol w="1682958">
                  <a:extLst>
                    <a:ext uri="{9D8B030D-6E8A-4147-A177-3AD203B41FA5}">
                      <a16:colId xmlns:a16="http://schemas.microsoft.com/office/drawing/2014/main" val="3211302748"/>
                    </a:ext>
                  </a:extLst>
                </a:gridCol>
                <a:gridCol w="1682958">
                  <a:extLst>
                    <a:ext uri="{9D8B030D-6E8A-4147-A177-3AD203B41FA5}">
                      <a16:colId xmlns:a16="http://schemas.microsoft.com/office/drawing/2014/main" val="354887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Screens</a:t>
                      </a:r>
                    </a:p>
                    <a:p>
                      <a:r>
                        <a:rPr lang="en-US" dirty="0"/>
                        <a:t>(2048 x 2048)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69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100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&gt; 60s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48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GTX 3070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 15s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45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GTX 3070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 1.5s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13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GTX 3070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1,000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&gt; 60s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685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GTX 3070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 7s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35375"/>
                  </a:ext>
                </a:extLst>
              </a:tr>
            </a:tbl>
          </a:graphicData>
        </a:graphic>
      </p:graphicFrame>
      <p:graphicFrame>
        <p:nvGraphicFramePr>
          <p:cNvPr id="23" name="Results Placeholder">
            <a:extLst>
              <a:ext uri="{FF2B5EF4-FFF2-40B4-BE49-F238E27FC236}">
                <a16:creationId xmlns:a16="http://schemas.microsoft.com/office/drawing/2014/main" id="{59CF2DF6-27AB-B846-9434-0C45E8D22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915635"/>
              </p:ext>
            </p:extLst>
          </p:nvPr>
        </p:nvGraphicFramePr>
        <p:xfrm>
          <a:off x="14680586" y="6738861"/>
          <a:ext cx="6729984" cy="31120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Simulation Architecture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9" name="References Placeholder">
            <a:extLst>
              <a:ext uri="{FF2B5EF4-FFF2-40B4-BE49-F238E27FC236}">
                <a16:creationId xmlns:a16="http://schemas.microsoft.com/office/drawing/2014/main" id="{0991CEED-CAC9-1A45-96C2-F6E9542F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366992"/>
              </p:ext>
            </p:extLst>
          </p:nvPr>
        </p:nvGraphicFramePr>
        <p:xfrm>
          <a:off x="496906" y="27796811"/>
          <a:ext cx="6729984" cy="33837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References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J. D. Schmidt, </a:t>
                      </a:r>
                      <a:r>
                        <a:rPr lang="en-US" sz="16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Numerical simulation of optical wave propagation with examples in MATLAB</a:t>
                      </a: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Bellingham, WA: SPIE, 2010. 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L. C. Andrews and R. L. Phillips, </a:t>
                      </a:r>
                      <a:r>
                        <a:rPr lang="en-US" sz="16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Laser beam propagation through random media.</a:t>
                      </a: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Bellingham: SPIE, 2005. 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A. M. </a:t>
                      </a:r>
                      <a:r>
                        <a:rPr lang="en-US" sz="16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Vorontsov</a:t>
                      </a: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P. V. </a:t>
                      </a:r>
                      <a:r>
                        <a:rPr lang="en-US" sz="16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Paramonov</a:t>
                      </a: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M. T. Valley &amp; M. A. </a:t>
                      </a:r>
                      <a:r>
                        <a:rPr lang="en-US" sz="16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Vorontsov</a:t>
                      </a: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(2008) </a:t>
                      </a:r>
                      <a:r>
                        <a:rPr lang="en-US" sz="16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Generation of infinitely long phase screens for modeling of optical wave propagation in atmospheric turbulence, Waves in Random and Complex Media.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sp>
        <p:nvSpPr>
          <p:cNvPr id="21" name="Main Contact Placeholder">
            <a:extLst>
              <a:ext uri="{FF2B5EF4-FFF2-40B4-BE49-F238E27FC236}">
                <a16:creationId xmlns:a16="http://schemas.microsoft.com/office/drawing/2014/main" id="{2A1FC641-46D8-5D48-957C-DCF21A32D34E}"/>
              </a:ext>
            </a:extLst>
          </p:cNvPr>
          <p:cNvSpPr txBox="1"/>
          <p:nvPr/>
        </p:nvSpPr>
        <p:spPr>
          <a:xfrm>
            <a:off x="1658112" y="31766256"/>
            <a:ext cx="3803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Nicholas Mateus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ECE Undergrad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Main Contact Details Placeholder 1">
            <a:extLst>
              <a:ext uri="{FF2B5EF4-FFF2-40B4-BE49-F238E27FC236}">
                <a16:creationId xmlns:a16="http://schemas.microsoft.com/office/drawing/2014/main" id="{CADEC9AB-E8F5-9C49-A5C0-3D203B63F605}"/>
              </a:ext>
            </a:extLst>
          </p:cNvPr>
          <p:cNvSpPr txBox="1"/>
          <p:nvPr/>
        </p:nvSpPr>
        <p:spPr>
          <a:xfrm>
            <a:off x="4704531" y="31960871"/>
            <a:ext cx="554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McMaster University, Department of ECE</a:t>
            </a:r>
          </a:p>
        </p:txBody>
      </p:sp>
      <p:sp>
        <p:nvSpPr>
          <p:cNvPr id="20" name="Main Contact Details Placeholder 2">
            <a:extLst>
              <a:ext uri="{FF2B5EF4-FFF2-40B4-BE49-F238E27FC236}">
                <a16:creationId xmlns:a16="http://schemas.microsoft.com/office/drawing/2014/main" id="{EA31B8CD-0336-5F46-920C-AAA31F0F41AA}"/>
              </a:ext>
            </a:extLst>
          </p:cNvPr>
          <p:cNvSpPr txBox="1"/>
          <p:nvPr/>
        </p:nvSpPr>
        <p:spPr>
          <a:xfrm>
            <a:off x="4745321" y="32330203"/>
            <a:ext cx="4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Email:    mateusn@mcmaster.ca</a:t>
            </a:r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3A986D03-5F4B-4DD0-A688-2191E911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13" y="284075"/>
            <a:ext cx="3390474" cy="4471822"/>
          </a:xfrm>
          <a:prstGeom prst="rect">
            <a:avLst/>
          </a:prstGeom>
        </p:spPr>
      </p:pic>
      <p:pic>
        <p:nvPicPr>
          <p:cNvPr id="27" name="Picture 2" descr="Free-Space Optical Communication Algorithms Lab, McMaster University">
            <a:extLst>
              <a:ext uri="{FF2B5EF4-FFF2-40B4-BE49-F238E27FC236}">
                <a16:creationId xmlns:a16="http://schemas.microsoft.com/office/drawing/2014/main" id="{FE14E0DB-0274-4A64-B765-F883B1BD2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4"/>
          <a:stretch/>
        </p:blipFill>
        <p:spPr bwMode="auto">
          <a:xfrm>
            <a:off x="17321401" y="1300670"/>
            <a:ext cx="4436739" cy="160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C08526-414B-4F66-9772-9F2E41A916AE}"/>
              </a:ext>
            </a:extLst>
          </p:cNvPr>
          <p:cNvSpPr txBox="1"/>
          <p:nvPr/>
        </p:nvSpPr>
        <p:spPr>
          <a:xfrm>
            <a:off x="17388810" y="3056350"/>
            <a:ext cx="382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/>
              <a:t>Free-Space Optical Communication Algorithms Laboratory</a:t>
            </a:r>
          </a:p>
        </p:txBody>
      </p:sp>
      <p:graphicFrame>
        <p:nvGraphicFramePr>
          <p:cNvPr id="31" name="Introduction Placeholder">
            <a:extLst>
              <a:ext uri="{FF2B5EF4-FFF2-40B4-BE49-F238E27FC236}">
                <a16:creationId xmlns:a16="http://schemas.microsoft.com/office/drawing/2014/main" id="{FCB1F39F-5167-4264-A48C-EF78BAA75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53153"/>
              </p:ext>
            </p:extLst>
          </p:nvPr>
        </p:nvGraphicFramePr>
        <p:xfrm>
          <a:off x="475488" y="10700827"/>
          <a:ext cx="6729984" cy="36049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460867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What is Atmospheric Turbulence?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307047">
                <a:tc>
                  <a:txBody>
                    <a:bodyPr/>
                    <a:lstStyle/>
                    <a:p>
                      <a:pPr marL="51435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Chaotic air flow affected by wind, temperature, altitude, 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etc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51435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Causes random fluctuations in the atmosphere’s refractive index – light bends when crossing boundaries between mediums with different refractive indices!</a:t>
                      </a:r>
                    </a:p>
                    <a:p>
                      <a:pPr marL="51435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Resulting in beam wander and scintillation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290875B-63A1-4980-ADFD-03B6CECD8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47" t="6793" r="20353" b="30132"/>
          <a:stretch/>
        </p:blipFill>
        <p:spPr>
          <a:xfrm>
            <a:off x="1206126" y="14604640"/>
            <a:ext cx="5281681" cy="2959043"/>
          </a:xfrm>
          <a:prstGeom prst="rect">
            <a:avLst/>
          </a:prstGeom>
        </p:spPr>
      </p:pic>
      <p:pic>
        <p:nvPicPr>
          <p:cNvPr id="32" name="Picture 3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5B7499-64D0-4F18-9AC0-CAA9840B2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40" y="17762307"/>
            <a:ext cx="3896131" cy="2190775"/>
          </a:xfrm>
          <a:prstGeom prst="rect">
            <a:avLst/>
          </a:prstGeom>
        </p:spPr>
      </p:pic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B8E0FF5C-D664-46D3-8E15-74DD0E1747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516"/>
          <a:stretch/>
        </p:blipFill>
        <p:spPr>
          <a:xfrm>
            <a:off x="4588638" y="18019019"/>
            <a:ext cx="2819890" cy="1657581"/>
          </a:xfrm>
          <a:prstGeom prst="rect">
            <a:avLst/>
          </a:prstGeom>
        </p:spPr>
      </p:pic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B75DABB2-115A-4DFC-85B4-A584B7409B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970"/>
          <a:stretch/>
        </p:blipFill>
        <p:spPr>
          <a:xfrm>
            <a:off x="1206126" y="24854767"/>
            <a:ext cx="4860511" cy="2484402"/>
          </a:xfrm>
          <a:prstGeom prst="rect">
            <a:avLst/>
          </a:prstGeom>
        </p:spPr>
      </p:pic>
      <p:graphicFrame>
        <p:nvGraphicFramePr>
          <p:cNvPr id="43" name="References Placeholder">
            <a:extLst>
              <a:ext uri="{FF2B5EF4-FFF2-40B4-BE49-F238E27FC236}">
                <a16:creationId xmlns:a16="http://schemas.microsoft.com/office/drawing/2014/main" id="{D185BD3A-79BB-4CD5-88C6-ED8A8E807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851534"/>
              </p:ext>
            </p:extLst>
          </p:nvPr>
        </p:nvGraphicFramePr>
        <p:xfrm>
          <a:off x="15028156" y="29662628"/>
          <a:ext cx="6729984" cy="21036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314849">
                <a:tc>
                  <a:txBody>
                    <a:bodyPr/>
                    <a:lstStyle/>
                    <a:p>
                      <a:r>
                        <a:rPr lang="en-US" sz="2400" u="none" dirty="0">
                          <a:solidFill>
                            <a:schemeClr val="accent1"/>
                          </a:solidFill>
                        </a:rPr>
                        <a:t>Special Thanks</a:t>
                      </a:r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1576095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Funded through the “The Lakhani Family Experiential Learning and Discovery Fund - Engineering Research Experience Award”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Support provided from the OSC and FOCAL research groups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44" name="Results Placeholder">
            <a:extLst>
              <a:ext uri="{FF2B5EF4-FFF2-40B4-BE49-F238E27FC236}">
                <a16:creationId xmlns:a16="http://schemas.microsoft.com/office/drawing/2014/main" id="{9763C75D-15DC-45E7-8773-DF7490225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377574"/>
              </p:ext>
            </p:extLst>
          </p:nvPr>
        </p:nvGraphicFramePr>
        <p:xfrm>
          <a:off x="7629243" y="6799821"/>
          <a:ext cx="6729984" cy="30510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dirty="0">
                          <a:solidFill>
                            <a:schemeClr val="accent1"/>
                          </a:solidFill>
                        </a:rPr>
                        <a:t>How is Atmospheric Turbulence Simulated?</a:t>
                      </a:r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Optical wave propagation through atmospheric turbulence creates distorted wavefronts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This behavior is identical to adding random phase adjustments to the input wavefront – phase screens!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45" name="Introduction Placeholder">
            <a:extLst>
              <a:ext uri="{FF2B5EF4-FFF2-40B4-BE49-F238E27FC236}">
                <a16:creationId xmlns:a16="http://schemas.microsoft.com/office/drawing/2014/main" id="{F93F5E87-CD00-47C4-BC1F-CACCACC3F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93251"/>
              </p:ext>
            </p:extLst>
          </p:nvPr>
        </p:nvGraphicFramePr>
        <p:xfrm>
          <a:off x="473640" y="20466533"/>
          <a:ext cx="6729984" cy="501440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Kolmogorov Theory of Turbulence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Turbulence is assumed to be: incompressible, homogenous, isotropic, stationary in time</a:t>
                      </a:r>
                    </a:p>
                    <a:p>
                      <a:pPr marL="34290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Inertial Range (L</a:t>
                      </a:r>
                      <a:r>
                        <a:rPr lang="en-US" sz="200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: 100 m, l</a:t>
                      </a:r>
                      <a:r>
                        <a:rPr lang="en-US" sz="200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: 1 mm): scale in which turbulent eddies cascade down and dissipate</a:t>
                      </a:r>
                    </a:p>
                    <a:p>
                      <a:pPr marL="34290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Important parameters: </a:t>
                      </a:r>
                    </a:p>
                    <a:p>
                      <a:pPr marL="685800" marR="0" lvl="1" indent="-342900" algn="l" defTabSz="3429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CA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CA" sz="2000" b="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</a:t>
                      </a:r>
                      <a:r>
                        <a:rPr lang="en-CA" sz="2000" b="0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– Refractive index structure parameter</a:t>
                      </a:r>
                      <a:endParaRPr lang="en-CA" sz="2000" b="0" baseline="30000" dirty="0">
                        <a:solidFill>
                          <a:schemeClr val="tx1"/>
                        </a:solidFill>
                      </a:endParaRPr>
                    </a:p>
                    <a:p>
                      <a:pPr marL="68580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– coherence diameter</a:t>
                      </a:r>
                    </a:p>
                    <a:p>
                      <a:pPr marL="685800" marR="0" lvl="1" indent="-342900" algn="l" defTabSz="3429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D/r</a:t>
                      </a:r>
                      <a:r>
                        <a:rPr lang="en-US" sz="200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– Aperture/coherence diameter -&gt; measure of turbulence severity</a:t>
                      </a:r>
                    </a:p>
                    <a:p>
                      <a:pPr marL="68580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68580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baseline="-25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46" name="Results Placeholder">
            <a:extLst>
              <a:ext uri="{FF2B5EF4-FFF2-40B4-BE49-F238E27FC236}">
                <a16:creationId xmlns:a16="http://schemas.microsoft.com/office/drawing/2014/main" id="{FF1B5216-2919-4584-B277-A1EE6EF6F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876177"/>
              </p:ext>
            </p:extLst>
          </p:nvPr>
        </p:nvGraphicFramePr>
        <p:xfrm>
          <a:off x="7644384" y="9347972"/>
          <a:ext cx="7002492" cy="108439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02492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Phase Screen Generation</a:t>
                      </a:r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Fourier Transform Method: (Noise) x (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Refr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Index PSD)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Subharmonic Method: Better low frequency sampling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Final Phase Screen: Efficient and accurate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47" name="Picture 46" descr="Chart&#10;&#10;Description automatically generated with low confidence">
            <a:extLst>
              <a:ext uri="{FF2B5EF4-FFF2-40B4-BE49-F238E27FC236}">
                <a16:creationId xmlns:a16="http://schemas.microsoft.com/office/drawing/2014/main" id="{5A1FD247-1074-4A6B-9EF0-1FF0DE6510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35" r="6474"/>
          <a:stretch/>
        </p:blipFill>
        <p:spPr>
          <a:xfrm>
            <a:off x="7408528" y="10581672"/>
            <a:ext cx="7401134" cy="4958264"/>
          </a:xfrm>
          <a:prstGeom prst="rect">
            <a:avLst/>
          </a:prstGeom>
        </p:spPr>
      </p:pic>
      <p:pic>
        <p:nvPicPr>
          <p:cNvPr id="48" name="Picture 4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AE97EB1-5859-45FC-B752-4FACD52B3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8887" y="13168891"/>
            <a:ext cx="2680415" cy="2605087"/>
          </a:xfrm>
          <a:prstGeom prst="rect">
            <a:avLst/>
          </a:prstGeom>
        </p:spPr>
      </p:pic>
      <p:pic>
        <p:nvPicPr>
          <p:cNvPr id="49" name="Picture 48" descr="A picture containing shoji&#10;&#10;Description automatically generated">
            <a:extLst>
              <a:ext uri="{FF2B5EF4-FFF2-40B4-BE49-F238E27FC236}">
                <a16:creationId xmlns:a16="http://schemas.microsoft.com/office/drawing/2014/main" id="{F978E214-58D1-4459-8029-59A830F2AF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3504" y="16695852"/>
            <a:ext cx="5791744" cy="235776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81E77A2-FCA3-40E8-B6FD-29FD8F7388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181" b="5928"/>
          <a:stretch/>
        </p:blipFill>
        <p:spPr>
          <a:xfrm>
            <a:off x="7629243" y="19853736"/>
            <a:ext cx="6763694" cy="2988222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02AF35F-953F-49ED-822E-8FD40EC4D97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942"/>
          <a:stretch/>
        </p:blipFill>
        <p:spPr>
          <a:xfrm>
            <a:off x="7265015" y="22740082"/>
            <a:ext cx="4006590" cy="3439005"/>
          </a:xfrm>
          <a:prstGeom prst="rect">
            <a:avLst/>
          </a:prstGeom>
        </p:spPr>
      </p:pic>
      <p:pic>
        <p:nvPicPr>
          <p:cNvPr id="50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40F0C3FF-0DF2-498D-B52C-744777822F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71605" y="23003533"/>
            <a:ext cx="3468523" cy="3013978"/>
          </a:xfrm>
          <a:prstGeom prst="rect">
            <a:avLst/>
          </a:prstGeom>
        </p:spPr>
      </p:pic>
      <p:pic>
        <p:nvPicPr>
          <p:cNvPr id="51" name="Picture 50" descr="Timeline&#10;&#10;Description automatically generated">
            <a:extLst>
              <a:ext uri="{FF2B5EF4-FFF2-40B4-BE49-F238E27FC236}">
                <a16:creationId xmlns:a16="http://schemas.microsoft.com/office/drawing/2014/main" id="{81AA2FED-F6E5-43A6-8340-7ACABE3763C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2065" r="1526" b="14003"/>
          <a:stretch/>
        </p:blipFill>
        <p:spPr>
          <a:xfrm>
            <a:off x="14359227" y="7290640"/>
            <a:ext cx="7569978" cy="3665594"/>
          </a:xfrm>
          <a:prstGeom prst="rect">
            <a:avLst/>
          </a:prstGeom>
        </p:spPr>
      </p:pic>
      <p:graphicFrame>
        <p:nvGraphicFramePr>
          <p:cNvPr id="52" name="Introduction Placeholder">
            <a:extLst>
              <a:ext uri="{FF2B5EF4-FFF2-40B4-BE49-F238E27FC236}">
                <a16:creationId xmlns:a16="http://schemas.microsoft.com/office/drawing/2014/main" id="{B1B37CBE-2B4E-451B-B34F-5BBBAF989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778059"/>
              </p:ext>
            </p:extLst>
          </p:nvPr>
        </p:nvGraphicFramePr>
        <p:xfrm>
          <a:off x="14680586" y="10928397"/>
          <a:ext cx="6729984" cy="31120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Wave Propagation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53" name="Picture 2" descr="Simulation of anisoplanatic imaging through optical turbulence using  numerical wave propagation with new validation analysis">
            <a:extLst>
              <a:ext uri="{FF2B5EF4-FFF2-40B4-BE49-F238E27FC236}">
                <a16:creationId xmlns:a16="http://schemas.microsoft.com/office/drawing/2014/main" id="{53E38D2C-CEF1-4DE7-AFD2-FCA6D4CF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156" y="11739209"/>
            <a:ext cx="6195706" cy="35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Chart&#10;&#10;Description automatically generated">
            <a:extLst>
              <a:ext uri="{FF2B5EF4-FFF2-40B4-BE49-F238E27FC236}">
                <a16:creationId xmlns:a16="http://schemas.microsoft.com/office/drawing/2014/main" id="{628AC04F-C72F-4852-B378-98D5AFF43DA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5" b="19777"/>
          <a:stretch/>
        </p:blipFill>
        <p:spPr>
          <a:xfrm>
            <a:off x="8649264" y="28557143"/>
            <a:ext cx="5438775" cy="1890944"/>
          </a:xfrm>
          <a:prstGeom prst="rect">
            <a:avLst/>
          </a:prstGeom>
        </p:spPr>
      </p:pic>
      <p:graphicFrame>
        <p:nvGraphicFramePr>
          <p:cNvPr id="55" name="References Placeholder">
            <a:extLst>
              <a:ext uri="{FF2B5EF4-FFF2-40B4-BE49-F238E27FC236}">
                <a16:creationId xmlns:a16="http://schemas.microsoft.com/office/drawing/2014/main" id="{3661AB6F-37B6-4030-BBA9-98DF5151E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854409"/>
              </p:ext>
            </p:extLst>
          </p:nvPr>
        </p:nvGraphicFramePr>
        <p:xfrm>
          <a:off x="8003660" y="26573701"/>
          <a:ext cx="6355567" cy="31120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55567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Temporal Phase Screen Evolution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Turbulence affected by wind (Taylor’s Frozen Flow Model), and chaotic evolution over time (Autoregressive Method)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56" name="Picture 55" descr="A picture containing chart&#10;&#10;Description automatically generated">
            <a:extLst>
              <a:ext uri="{FF2B5EF4-FFF2-40B4-BE49-F238E27FC236}">
                <a16:creationId xmlns:a16="http://schemas.microsoft.com/office/drawing/2014/main" id="{1C3EF112-6593-4AF4-918D-E7BF742FD3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76428" y="16379451"/>
            <a:ext cx="3274348" cy="2514232"/>
          </a:xfrm>
          <a:prstGeom prst="rect">
            <a:avLst/>
          </a:prstGeom>
        </p:spPr>
      </p:pic>
      <p:pic>
        <p:nvPicPr>
          <p:cNvPr id="57" name="Picture 56" descr="Chart&#10;&#10;Description automatically generated">
            <a:extLst>
              <a:ext uri="{FF2B5EF4-FFF2-40B4-BE49-F238E27FC236}">
                <a16:creationId xmlns:a16="http://schemas.microsoft.com/office/drawing/2014/main" id="{22139653-D715-422E-8AE7-3BDA27B860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338718" y="16459200"/>
            <a:ext cx="3209091" cy="2434483"/>
          </a:xfrm>
          <a:prstGeom prst="rect">
            <a:avLst/>
          </a:prstGeom>
        </p:spPr>
      </p:pic>
      <p:pic>
        <p:nvPicPr>
          <p:cNvPr id="59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43E4E97-0513-4927-A64D-50A07BE3D2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783" y="19395155"/>
            <a:ext cx="4562214" cy="3608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C01E06-6A4C-494C-AA68-D77E8C40814A}"/>
              </a:ext>
            </a:extLst>
          </p:cNvPr>
          <p:cNvSpPr txBox="1"/>
          <p:nvPr/>
        </p:nvSpPr>
        <p:spPr>
          <a:xfrm>
            <a:off x="15522102" y="16144651"/>
            <a:ext cx="211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1">
                    <a:lumMod val="50000"/>
                  </a:schemeClr>
                </a:solidFill>
              </a:rPr>
              <a:t>No Turbulence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8FA9A-CE6B-4A89-8776-0A682B6A7CC2}"/>
              </a:ext>
            </a:extLst>
          </p:cNvPr>
          <p:cNvSpPr txBox="1"/>
          <p:nvPr/>
        </p:nvSpPr>
        <p:spPr>
          <a:xfrm>
            <a:off x="18900511" y="16102901"/>
            <a:ext cx="196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1">
                    <a:lumMod val="50000"/>
                  </a:schemeClr>
                </a:solidFill>
              </a:rPr>
              <a:t>Mild Turbulence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1D8208-7722-4EB8-8A05-78933BBA5B13}"/>
              </a:ext>
            </a:extLst>
          </p:cNvPr>
          <p:cNvSpPr txBox="1"/>
          <p:nvPr/>
        </p:nvSpPr>
        <p:spPr>
          <a:xfrm>
            <a:off x="15623743" y="18991698"/>
            <a:ext cx="5302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Temporal Evolution of Distorted Wavefront</a:t>
            </a:r>
          </a:p>
        </p:txBody>
      </p:sp>
      <p:graphicFrame>
        <p:nvGraphicFramePr>
          <p:cNvPr id="63" name="References Placeholder">
            <a:extLst>
              <a:ext uri="{FF2B5EF4-FFF2-40B4-BE49-F238E27FC236}">
                <a16:creationId xmlns:a16="http://schemas.microsoft.com/office/drawing/2014/main" id="{1EB7C5F9-1EBF-408D-9E08-86B3F41C5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44228"/>
              </p:ext>
            </p:extLst>
          </p:nvPr>
        </p:nvGraphicFramePr>
        <p:xfrm>
          <a:off x="15028156" y="26292041"/>
          <a:ext cx="6729984" cy="20942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14664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1576095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58" name="Introduction Placeholder">
            <a:extLst>
              <a:ext uri="{FF2B5EF4-FFF2-40B4-BE49-F238E27FC236}">
                <a16:creationId xmlns:a16="http://schemas.microsoft.com/office/drawing/2014/main" id="{993A1C97-6FB4-4051-A1C5-B7AF471EB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28458"/>
              </p:ext>
            </p:extLst>
          </p:nvPr>
        </p:nvGraphicFramePr>
        <p:xfrm>
          <a:off x="14809662" y="23045524"/>
          <a:ext cx="6973012" cy="39859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973012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Research Emphasis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Specific effort was made to make the simulation:</a:t>
                      </a:r>
                    </a:p>
                    <a:p>
                      <a:pPr marL="85725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Fast - using a GTX 3070 with optimization techniques such as parallelization and 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memoization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</a:t>
                      </a:r>
                    </a:p>
                    <a:p>
                      <a:pPr marL="85725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High phase screen resolution (up to 4096 x 4096 – previous methods often only use 256 x 256)</a:t>
                      </a:r>
                    </a:p>
                    <a:p>
                      <a:pPr marL="34290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Simulation written using Python and 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Tensorflow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85725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366038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29617</TotalTime>
  <Words>549</Words>
  <Application>Microsoft Office PowerPoint</Application>
  <PresentationFormat>Custom</PresentationFormat>
  <Paragraphs>97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Courier New</vt:lpstr>
      <vt:lpstr>Univers LT Std</vt:lpstr>
      <vt:lpstr>Wingdings</vt:lpstr>
      <vt:lpstr>McMaster Brighter World Theme</vt:lpstr>
      <vt:lpstr>Atmospheric Turbulence Simulator for Optical Wave Propagation</vt:lpstr>
    </vt:vector>
  </TitlesOfParts>
  <Company>Ariad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Iwona Sowinski</dc:creator>
  <cp:lastModifiedBy>Nicholas Mateus</cp:lastModifiedBy>
  <cp:revision>190</cp:revision>
  <cp:lastPrinted>2017-06-06T20:04:49Z</cp:lastPrinted>
  <dcterms:created xsi:type="dcterms:W3CDTF">2017-04-21T15:41:45Z</dcterms:created>
  <dcterms:modified xsi:type="dcterms:W3CDTF">2021-08-11T14:28:43Z</dcterms:modified>
</cp:coreProperties>
</file>